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65" r:id="rId3"/>
    <p:sldId id="275" r:id="rId4"/>
    <p:sldId id="276" r:id="rId5"/>
    <p:sldId id="278" r:id="rId6"/>
    <p:sldId id="274" r:id="rId7"/>
    <p:sldId id="268" r:id="rId8"/>
    <p:sldId id="266"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p:restoredTop sz="94340"/>
  </p:normalViewPr>
  <p:slideViewPr>
    <p:cSldViewPr snapToGrid="0" snapToObjects="1">
      <p:cViewPr varScale="1">
        <p:scale>
          <a:sx n="72" d="100"/>
          <a:sy n="72" d="100"/>
        </p:scale>
        <p:origin x="1488" y="22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35377308"/>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067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46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946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521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25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77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290866" y="9245600"/>
            <a:ext cx="410369" cy="379591"/>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17" indent="-342917">
              <a:spcBef>
                <a:spcPts val="3200"/>
              </a:spcBef>
              <a:defRPr sz="2801"/>
            </a:lvl1pPr>
            <a:lvl2pPr marL="685835" indent="-342917">
              <a:spcBef>
                <a:spcPts val="3200"/>
              </a:spcBef>
              <a:defRPr sz="2801"/>
            </a:lvl2pPr>
            <a:lvl3pPr marL="1028752" indent="-342917">
              <a:spcBef>
                <a:spcPts val="3200"/>
              </a:spcBef>
              <a:defRPr sz="2801"/>
            </a:lvl3pPr>
            <a:lvl4pPr marL="1371668" indent="-342917">
              <a:spcBef>
                <a:spcPts val="3200"/>
              </a:spcBef>
              <a:defRPr sz="2801"/>
            </a:lvl4pPr>
            <a:lvl5pPr marL="1714586" indent="-342917">
              <a:spcBef>
                <a:spcPts val="3200"/>
              </a:spcBef>
              <a:defRPr sz="2801"/>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9" y="889000"/>
            <a:ext cx="5334003"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vl1pPr>
          </a:lstStyle>
          <a:p>
            <a:r>
              <a:t>–Johnny Appleseed</a:t>
            </a:r>
          </a:p>
        </p:txBody>
      </p:sp>
      <p:sp>
        <p:nvSpPr>
          <p:cNvPr id="94" name="Shape 94"/>
          <p:cNvSpPr>
            <a:spLocks noGrp="1"/>
          </p:cNvSpPr>
          <p:nvPr>
            <p:ph type="body" sz="quarter" idx="13"/>
          </p:nvPr>
        </p:nvSpPr>
        <p:spPr>
          <a:xfrm>
            <a:off x="1270000" y="4267200"/>
            <a:ext cx="10464800" cy="685800"/>
          </a:xfrm>
          <a:prstGeom prst="rect">
            <a:avLst/>
          </a:prstGeom>
        </p:spPr>
        <p:txBody>
          <a:bodyPr/>
          <a:lstStyle/>
          <a:p>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290866" y="9251950"/>
            <a:ext cx="410369" cy="379591"/>
          </a:xfrm>
          <a:prstGeom prst="rect">
            <a:avLst/>
          </a:prstGeom>
          <a:ln w="12700">
            <a:miter lim="400000"/>
          </a:ln>
        </p:spPr>
        <p:txBody>
          <a:bodyPr wrap="none" lIns="50800" tIns="50800" rIns="50800" bIns="50800">
            <a:spAutoFit/>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txStyles>
    <p:titleStyle>
      <a:lvl1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22"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45"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67"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89"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612"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134"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656"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178"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700" marR="0" indent="-444522" algn="l" defTabSz="584229"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tiff"/><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1.tiff"/><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36A72-0930-8C44-AC7F-FD36B76FCF30}"/>
              </a:ext>
            </a:extLst>
          </p:cNvPr>
          <p:cNvPicPr>
            <a:picLocks noChangeAspect="1"/>
          </p:cNvPicPr>
          <p:nvPr/>
        </p:nvPicPr>
        <p:blipFill rotWithShape="1">
          <a:blip r:embed="rId2"/>
          <a:srcRect b="7106"/>
          <a:stretch/>
        </p:blipFill>
        <p:spPr>
          <a:xfrm>
            <a:off x="0" y="1772893"/>
            <a:ext cx="13004800" cy="7154062"/>
          </a:xfrm>
          <a:prstGeom prst="rect">
            <a:avLst/>
          </a:prstGeom>
        </p:spPr>
      </p:pic>
      <p:sp>
        <p:nvSpPr>
          <p:cNvPr id="120" name="Shape 120"/>
          <p:cNvSpPr/>
          <p:nvPr/>
        </p:nvSpPr>
        <p:spPr>
          <a:xfrm>
            <a:off x="-10720" y="-18064"/>
            <a:ext cx="13015520" cy="1790957"/>
          </a:xfrm>
          <a:prstGeom prst="rect">
            <a:avLst/>
          </a:prstGeom>
          <a:gradFill flip="none" rotWithShape="1">
            <a:gsLst>
              <a:gs pos="15000">
                <a:schemeClr val="bg2">
                  <a:lumMod val="20000"/>
                  <a:lumOff val="80000"/>
                </a:schemeClr>
              </a:gs>
              <a:gs pos="47000">
                <a:srgbClr val="173F73"/>
              </a:gs>
            </a:gsLst>
            <a:lin ang="16800000" scaled="0"/>
            <a:tileRect/>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1" name="Shape 121"/>
          <p:cNvSpPr/>
          <p:nvPr/>
        </p:nvSpPr>
        <p:spPr>
          <a:xfrm>
            <a:off x="0" y="8926955"/>
            <a:ext cx="13015520"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2" name="Shape 122"/>
          <p:cNvSpPr/>
          <p:nvPr/>
        </p:nvSpPr>
        <p:spPr>
          <a:xfrm>
            <a:off x="3964261" y="398377"/>
            <a:ext cx="7508333" cy="1116199"/>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3200" dirty="0"/>
              <a:t>AEG 202</a:t>
            </a:r>
            <a:r>
              <a:rPr lang="en-US" sz="3200" dirty="0"/>
              <a:t>3</a:t>
            </a:r>
            <a:r>
              <a:rPr sz="3200" dirty="0"/>
              <a:t> Annual Meeting</a:t>
            </a:r>
          </a:p>
          <a:p>
            <a:pPr defTabSz="1300545">
              <a:defRPr sz="4600">
                <a:solidFill>
                  <a:srgbClr val="FFFFFF"/>
                </a:solidFill>
                <a:latin typeface="Trebuchet MS"/>
                <a:ea typeface="Trebuchet MS"/>
                <a:cs typeface="Trebuchet MS"/>
                <a:sym typeface="Trebuchet MS"/>
              </a:defRPr>
            </a:pPr>
            <a:r>
              <a:rPr lang="en-US" sz="3200" dirty="0"/>
              <a:t>Marriott Portland Downtown Waterfront</a:t>
            </a:r>
            <a:endParaRPr sz="3200" dirty="0"/>
          </a:p>
        </p:txBody>
      </p:sp>
      <p:sp>
        <p:nvSpPr>
          <p:cNvPr id="123" name="Shape 123"/>
          <p:cNvSpPr/>
          <p:nvPr/>
        </p:nvSpPr>
        <p:spPr>
          <a:xfrm>
            <a:off x="1283330" y="8919560"/>
            <a:ext cx="10448860" cy="8238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pic>
        <p:nvPicPr>
          <p:cNvPr id="14" name="AEG Logo-Print-Large-Transparent Background.png">
            <a:extLst>
              <a:ext uri="{FF2B5EF4-FFF2-40B4-BE49-F238E27FC236}">
                <a16:creationId xmlns:a16="http://schemas.microsoft.com/office/drawing/2014/main" id="{8BF79959-7597-AF40-8090-6CD32431CB4B}"/>
              </a:ext>
            </a:extLst>
          </p:cNvPr>
          <p:cNvPicPr>
            <a:picLocks noChangeAspect="1"/>
          </p:cNvPicPr>
          <p:nvPr/>
        </p:nvPicPr>
        <p:blipFill>
          <a:blip r:embed="rId3"/>
          <a:stretch>
            <a:fillRect/>
          </a:stretch>
        </p:blipFill>
        <p:spPr>
          <a:xfrm>
            <a:off x="11318920" y="1436979"/>
            <a:ext cx="1332756" cy="1488244"/>
          </a:xfrm>
          <a:prstGeom prst="rect">
            <a:avLst/>
          </a:prstGeom>
          <a:ln w="12700">
            <a:miter lim="400000"/>
          </a:ln>
        </p:spPr>
      </p:pic>
      <p:pic>
        <p:nvPicPr>
          <p:cNvPr id="3" name="Picture 2">
            <a:extLst>
              <a:ext uri="{FF2B5EF4-FFF2-40B4-BE49-F238E27FC236}">
                <a16:creationId xmlns:a16="http://schemas.microsoft.com/office/drawing/2014/main" id="{4D7D5A13-F122-9A41-84BB-B68AB2BAD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2" y="128582"/>
            <a:ext cx="2206723" cy="14970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0" advClick="0" advTm="6000"/>
    </mc:Choice>
    <mc:Fallback xmlns="">
      <p:transition spd="slow"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6FAB7F-A7B4-DE4E-B3D8-0817B9050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7" y="1795759"/>
            <a:ext cx="6405687" cy="3603199"/>
          </a:xfrm>
          <a:prstGeom prst="rect">
            <a:avLst/>
          </a:prstGeom>
        </p:spPr>
      </p:pic>
      <p:pic>
        <p:nvPicPr>
          <p:cNvPr id="6" name="Picture 5">
            <a:extLst>
              <a:ext uri="{FF2B5EF4-FFF2-40B4-BE49-F238E27FC236}">
                <a16:creationId xmlns:a16="http://schemas.microsoft.com/office/drawing/2014/main" id="{F2861EA8-489A-CF40-B488-40930B9C0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7" y="5381072"/>
            <a:ext cx="6340675" cy="3566630"/>
          </a:xfrm>
          <a:prstGeom prst="rect">
            <a:avLst/>
          </a:prstGeom>
        </p:spPr>
      </p:pic>
      <p:pic>
        <p:nvPicPr>
          <p:cNvPr id="3" name="Picture 2">
            <a:extLst>
              <a:ext uri="{FF2B5EF4-FFF2-40B4-BE49-F238E27FC236}">
                <a16:creationId xmlns:a16="http://schemas.microsoft.com/office/drawing/2014/main" id="{70D987A3-CC4E-7C4E-A428-31179EFAC0D0}"/>
              </a:ext>
            </a:extLst>
          </p:cNvPr>
          <p:cNvPicPr>
            <a:picLocks noChangeAspect="1"/>
          </p:cNvPicPr>
          <p:nvPr/>
        </p:nvPicPr>
        <p:blipFill>
          <a:blip r:embed="rId5"/>
          <a:stretch>
            <a:fillRect/>
          </a:stretch>
        </p:blipFill>
        <p:spPr>
          <a:xfrm>
            <a:off x="6280484" y="5376875"/>
            <a:ext cx="6724316" cy="3761528"/>
          </a:xfrm>
          <a:prstGeom prst="rect">
            <a:avLst/>
          </a:prstGeom>
        </p:spPr>
      </p:pic>
      <p:pic>
        <p:nvPicPr>
          <p:cNvPr id="4" name="Picture 3">
            <a:extLst>
              <a:ext uri="{FF2B5EF4-FFF2-40B4-BE49-F238E27FC236}">
                <a16:creationId xmlns:a16="http://schemas.microsoft.com/office/drawing/2014/main" id="{121BD347-9BAE-F944-9359-24D967B40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548" y="1608410"/>
            <a:ext cx="6724316" cy="3781209"/>
          </a:xfrm>
          <a:prstGeom prst="rect">
            <a:avLst/>
          </a:prstGeom>
        </p:spPr>
      </p:pic>
      <p:sp>
        <p:nvSpPr>
          <p:cNvPr id="159" name="Shape 159"/>
          <p:cNvSpPr/>
          <p:nvPr/>
        </p:nvSpPr>
        <p:spPr>
          <a:xfrm>
            <a:off x="-36126" y="8901555"/>
            <a:ext cx="13077053"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60" name="Shape 160"/>
          <p:cNvSpPr/>
          <p:nvPr/>
        </p:nvSpPr>
        <p:spPr>
          <a:xfrm>
            <a:off x="5740348" y="295451"/>
            <a:ext cx="6847896" cy="1547343"/>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algn="l" defTabSz="1300545">
              <a:defRPr sz="4600">
                <a:solidFill>
                  <a:srgbClr val="FFFFFF"/>
                </a:solidFill>
                <a:latin typeface="Trebuchet MS"/>
                <a:ea typeface="Trebuchet MS"/>
                <a:cs typeface="Trebuchet MS"/>
                <a:sym typeface="Trebuchet MS"/>
              </a:defRPr>
            </a:pPr>
            <a:r>
              <a:rPr sz="4601"/>
              <a:t>AEG 2021 Annual Meeting</a:t>
            </a:r>
          </a:p>
          <a:p>
            <a:pPr defTabSz="1300545">
              <a:defRPr sz="4600">
                <a:solidFill>
                  <a:srgbClr val="FFFFFF"/>
                </a:solidFill>
                <a:latin typeface="Trebuchet MS"/>
                <a:ea typeface="Trebuchet MS"/>
                <a:cs typeface="Trebuchet MS"/>
                <a:sym typeface="Trebuchet MS"/>
              </a:defRPr>
            </a:pPr>
            <a:r>
              <a:rPr sz="4601"/>
              <a:t>Westin Meetings</a:t>
            </a:r>
          </a:p>
        </p:txBody>
      </p:sp>
      <p:sp>
        <p:nvSpPr>
          <p:cNvPr id="161" name="Shape 161"/>
          <p:cNvSpPr/>
          <p:nvPr/>
        </p:nvSpPr>
        <p:spPr>
          <a:xfrm>
            <a:off x="1277970" y="8939938"/>
            <a:ext cx="10448860" cy="76225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defTabSz="1300545">
              <a:defRPr sz="4500">
                <a:solidFill>
                  <a:srgbClr val="FFFFFF"/>
                </a:solidFill>
                <a:latin typeface="Trebuchet MS"/>
                <a:ea typeface="Trebuchet MS"/>
                <a:cs typeface="Trebuchet MS"/>
                <a:sym typeface="Trebuchet MS"/>
              </a:defRPr>
            </a:pPr>
            <a:r>
              <a:rPr lang="en-US" sz="4100" dirty="0"/>
              <a:t>Hotel</a:t>
            </a:r>
            <a:endParaRPr sz="4500" dirty="0"/>
          </a:p>
        </p:txBody>
      </p:sp>
      <p:sp>
        <p:nvSpPr>
          <p:cNvPr id="18" name="Shape 120">
            <a:extLst>
              <a:ext uri="{FF2B5EF4-FFF2-40B4-BE49-F238E27FC236}">
                <a16:creationId xmlns:a16="http://schemas.microsoft.com/office/drawing/2014/main" id="{356C59EC-5F58-4546-B902-E49B985EFB25}"/>
              </a:ext>
            </a:extLst>
          </p:cNvPr>
          <p:cNvSpPr/>
          <p:nvPr/>
        </p:nvSpPr>
        <p:spPr>
          <a:xfrm>
            <a:off x="-36127" y="-18064"/>
            <a:ext cx="13077054" cy="1790957"/>
          </a:xfrm>
          <a:prstGeom prst="rect">
            <a:avLst/>
          </a:prstGeom>
          <a:gradFill>
            <a:gsLst>
              <a:gs pos="0">
                <a:schemeClr val="bg2">
                  <a:lumMod val="20000"/>
                  <a:lumOff val="80000"/>
                </a:schemeClr>
              </a:gs>
              <a:gs pos="63000">
                <a:srgbClr val="173F73"/>
              </a:gs>
            </a:gsLst>
            <a:lin ang="168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20" name="Shape 122">
            <a:extLst>
              <a:ext uri="{FF2B5EF4-FFF2-40B4-BE49-F238E27FC236}">
                <a16:creationId xmlns:a16="http://schemas.microsoft.com/office/drawing/2014/main" id="{698B14EA-EA83-6B42-984F-70D3431B62D5}"/>
              </a:ext>
            </a:extLst>
          </p:cNvPr>
          <p:cNvSpPr/>
          <p:nvPr/>
        </p:nvSpPr>
        <p:spPr>
          <a:xfrm>
            <a:off x="3380163" y="115932"/>
            <a:ext cx="9332551"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Marriott Portland Downtown Waterfront</a:t>
            </a:r>
            <a:endParaRPr sz="4001" dirty="0"/>
          </a:p>
        </p:txBody>
      </p:sp>
      <p:pic>
        <p:nvPicPr>
          <p:cNvPr id="12" name="Picture 11">
            <a:extLst>
              <a:ext uri="{FF2B5EF4-FFF2-40B4-BE49-F238E27FC236}">
                <a16:creationId xmlns:a16="http://schemas.microsoft.com/office/drawing/2014/main" id="{37BBE4DA-E94F-5DA2-3E80-C8810A9E25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37" y="163752"/>
            <a:ext cx="2206723" cy="1497023"/>
          </a:xfrm>
          <a:prstGeom prst="rect">
            <a:avLst/>
          </a:prstGeom>
        </p:spPr>
      </p:pic>
    </p:spTree>
    <p:extLst>
      <p:ext uri="{BB962C8B-B14F-4D97-AF65-F5344CB8AC3E}">
        <p14:creationId xmlns:p14="http://schemas.microsoft.com/office/powerpoint/2010/main" val="3307391132"/>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20">
            <a:extLst>
              <a:ext uri="{FF2B5EF4-FFF2-40B4-BE49-F238E27FC236}">
                <a16:creationId xmlns:a16="http://schemas.microsoft.com/office/drawing/2014/main" id="{904D4484-C7AD-4441-A7E5-229DBC6725C6}"/>
              </a:ext>
            </a:extLst>
          </p:cNvPr>
          <p:cNvSpPr/>
          <p:nvPr/>
        </p:nvSpPr>
        <p:spPr>
          <a:xfrm>
            <a:off x="-56024" y="1772893"/>
            <a:ext cx="14144532" cy="7154062"/>
          </a:xfrm>
          <a:prstGeom prst="rect">
            <a:avLst/>
          </a:prstGeom>
          <a:solidFill>
            <a:srgbClr val="AECA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0" name="Shape 120"/>
          <p:cNvSpPr/>
          <p:nvPr/>
        </p:nvSpPr>
        <p:spPr>
          <a:xfrm>
            <a:off x="-56024" y="-18064"/>
            <a:ext cx="14144531" cy="1790957"/>
          </a:xfrm>
          <a:prstGeom prst="rect">
            <a:avLst/>
          </a:prstGeom>
          <a:gradFill>
            <a:gsLst>
              <a:gs pos="0">
                <a:schemeClr val="bg2">
                  <a:lumMod val="20000"/>
                  <a:lumOff val="80000"/>
                </a:schemeClr>
              </a:gs>
              <a:gs pos="63000">
                <a:srgbClr val="173F73"/>
              </a:gs>
            </a:gsLst>
            <a:lin ang="174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1" name="Shape 121"/>
          <p:cNvSpPr/>
          <p:nvPr/>
        </p:nvSpPr>
        <p:spPr>
          <a:xfrm>
            <a:off x="-56024" y="8926955"/>
            <a:ext cx="14144532"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2" name="Shape 122"/>
          <p:cNvSpPr/>
          <p:nvPr/>
        </p:nvSpPr>
        <p:spPr>
          <a:xfrm>
            <a:off x="3950777" y="187599"/>
            <a:ext cx="5971053" cy="136267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FIELD COURSES</a:t>
            </a:r>
            <a:endParaRPr sz="4001" dirty="0"/>
          </a:p>
        </p:txBody>
      </p:sp>
      <p:sp>
        <p:nvSpPr>
          <p:cNvPr id="123" name="Shape 123"/>
          <p:cNvSpPr/>
          <p:nvPr/>
        </p:nvSpPr>
        <p:spPr>
          <a:xfrm>
            <a:off x="1705524" y="8926955"/>
            <a:ext cx="10448860" cy="823811"/>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sp>
        <p:nvSpPr>
          <p:cNvPr id="4" name="Rectangle 3"/>
          <p:cNvSpPr/>
          <p:nvPr/>
        </p:nvSpPr>
        <p:spPr>
          <a:xfrm>
            <a:off x="196774" y="5118104"/>
            <a:ext cx="4532516" cy="656590"/>
          </a:xfrm>
          <a:prstGeom prst="rect">
            <a:avLst/>
          </a:prstGeom>
          <a:no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a:endParaRPr lang="en-US"/>
          </a:p>
        </p:txBody>
      </p:sp>
      <p:sp>
        <p:nvSpPr>
          <p:cNvPr id="13" name="TextBox 12">
            <a:extLst>
              <a:ext uri="{FF2B5EF4-FFF2-40B4-BE49-F238E27FC236}">
                <a16:creationId xmlns:a16="http://schemas.microsoft.com/office/drawing/2014/main" id="{25A8DF9B-1A84-F249-B07B-23D7B9E94A91}"/>
              </a:ext>
            </a:extLst>
          </p:cNvPr>
          <p:cNvSpPr txBox="1"/>
          <p:nvPr/>
        </p:nvSpPr>
        <p:spPr>
          <a:xfrm>
            <a:off x="5573213" y="2158517"/>
            <a:ext cx="8037095" cy="964623"/>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2801" dirty="0"/>
              <a:t>Field Course #1: Giant Landslides in the Columbia River Gorge</a:t>
            </a:r>
          </a:p>
        </p:txBody>
      </p:sp>
      <p:pic>
        <p:nvPicPr>
          <p:cNvPr id="5" name="Picture 4">
            <a:extLst>
              <a:ext uri="{FF2B5EF4-FFF2-40B4-BE49-F238E27FC236}">
                <a16:creationId xmlns:a16="http://schemas.microsoft.com/office/drawing/2014/main" id="{60B55626-FDF3-1947-A4BA-88B36A045424}"/>
              </a:ext>
            </a:extLst>
          </p:cNvPr>
          <p:cNvPicPr>
            <a:picLocks noChangeAspect="1"/>
          </p:cNvPicPr>
          <p:nvPr/>
        </p:nvPicPr>
        <p:blipFill rotWithShape="1">
          <a:blip r:embed="rId3"/>
          <a:srcRect t="13321" b="4953"/>
          <a:stretch/>
        </p:blipFill>
        <p:spPr>
          <a:xfrm>
            <a:off x="295707" y="2158517"/>
            <a:ext cx="5071563" cy="2736970"/>
          </a:xfrm>
          <a:prstGeom prst="rect">
            <a:avLst/>
          </a:prstGeom>
        </p:spPr>
      </p:pic>
      <p:pic>
        <p:nvPicPr>
          <p:cNvPr id="16" name="Picture 15">
            <a:extLst>
              <a:ext uri="{FF2B5EF4-FFF2-40B4-BE49-F238E27FC236}">
                <a16:creationId xmlns:a16="http://schemas.microsoft.com/office/drawing/2014/main" id="{68080223-1B89-F7B1-05D4-7BE25D526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65" y="146167"/>
            <a:ext cx="2206723" cy="1497023"/>
          </a:xfrm>
          <a:prstGeom prst="rect">
            <a:avLst/>
          </a:prstGeom>
        </p:spPr>
      </p:pic>
      <p:sp>
        <p:nvSpPr>
          <p:cNvPr id="19" name="TextBox 18">
            <a:extLst>
              <a:ext uri="{FF2B5EF4-FFF2-40B4-BE49-F238E27FC236}">
                <a16:creationId xmlns:a16="http://schemas.microsoft.com/office/drawing/2014/main" id="{113DB9AD-5BBE-215B-3574-856291149A14}"/>
              </a:ext>
            </a:extLst>
          </p:cNvPr>
          <p:cNvSpPr txBox="1"/>
          <p:nvPr/>
        </p:nvSpPr>
        <p:spPr>
          <a:xfrm>
            <a:off x="5588006" y="5349924"/>
            <a:ext cx="6991296" cy="964623"/>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2801" dirty="0"/>
              <a:t>Field Course #2: Living with Giant Landslides in Portland, Oregon</a:t>
            </a:r>
          </a:p>
        </p:txBody>
      </p:sp>
      <p:pic>
        <p:nvPicPr>
          <p:cNvPr id="20" name="Picture 19">
            <a:extLst>
              <a:ext uri="{FF2B5EF4-FFF2-40B4-BE49-F238E27FC236}">
                <a16:creationId xmlns:a16="http://schemas.microsoft.com/office/drawing/2014/main" id="{15FD0EB0-58E8-3092-A086-6432A3FD0058}"/>
              </a:ext>
            </a:extLst>
          </p:cNvPr>
          <p:cNvPicPr>
            <a:picLocks noChangeAspect="1"/>
          </p:cNvPicPr>
          <p:nvPr/>
        </p:nvPicPr>
        <p:blipFill rotWithShape="1">
          <a:blip r:embed="rId5"/>
          <a:srcRect t="24661"/>
          <a:stretch/>
        </p:blipFill>
        <p:spPr>
          <a:xfrm>
            <a:off x="260537" y="5433899"/>
            <a:ext cx="5119243" cy="3023779"/>
          </a:xfrm>
          <a:prstGeom prst="rect">
            <a:avLst/>
          </a:prstGeom>
        </p:spPr>
      </p:pic>
    </p:spTree>
    <p:extLst>
      <p:ext uri="{BB962C8B-B14F-4D97-AF65-F5344CB8AC3E}">
        <p14:creationId xmlns:p14="http://schemas.microsoft.com/office/powerpoint/2010/main" val="491111281"/>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20">
            <a:extLst>
              <a:ext uri="{FF2B5EF4-FFF2-40B4-BE49-F238E27FC236}">
                <a16:creationId xmlns:a16="http://schemas.microsoft.com/office/drawing/2014/main" id="{904D4484-C7AD-4441-A7E5-229DBC6725C6}"/>
              </a:ext>
            </a:extLst>
          </p:cNvPr>
          <p:cNvSpPr/>
          <p:nvPr/>
        </p:nvSpPr>
        <p:spPr>
          <a:xfrm>
            <a:off x="0" y="1772893"/>
            <a:ext cx="14088508" cy="7154062"/>
          </a:xfrm>
          <a:prstGeom prst="rect">
            <a:avLst/>
          </a:prstGeom>
          <a:solidFill>
            <a:srgbClr val="AECA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0" name="Shape 120"/>
          <p:cNvSpPr/>
          <p:nvPr/>
        </p:nvSpPr>
        <p:spPr>
          <a:xfrm>
            <a:off x="-56024" y="-18064"/>
            <a:ext cx="14144531" cy="1790957"/>
          </a:xfrm>
          <a:prstGeom prst="rect">
            <a:avLst/>
          </a:prstGeom>
          <a:gradFill>
            <a:gsLst>
              <a:gs pos="0">
                <a:schemeClr val="bg2">
                  <a:lumMod val="20000"/>
                  <a:lumOff val="80000"/>
                </a:schemeClr>
              </a:gs>
              <a:gs pos="63000">
                <a:srgbClr val="173F73"/>
              </a:gs>
            </a:gsLst>
            <a:lin ang="174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1" name="Shape 121"/>
          <p:cNvSpPr/>
          <p:nvPr/>
        </p:nvSpPr>
        <p:spPr>
          <a:xfrm>
            <a:off x="-2" y="8926955"/>
            <a:ext cx="14088509"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2" name="Shape 122"/>
          <p:cNvSpPr/>
          <p:nvPr/>
        </p:nvSpPr>
        <p:spPr>
          <a:xfrm>
            <a:off x="4729290" y="213339"/>
            <a:ext cx="5971053"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FIELD COURSES</a:t>
            </a:r>
            <a:endParaRPr sz="4001" dirty="0"/>
          </a:p>
        </p:txBody>
      </p:sp>
      <p:sp>
        <p:nvSpPr>
          <p:cNvPr id="123" name="Shape 123"/>
          <p:cNvSpPr/>
          <p:nvPr/>
        </p:nvSpPr>
        <p:spPr>
          <a:xfrm>
            <a:off x="1705524" y="8926955"/>
            <a:ext cx="10448860" cy="8238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sp>
        <p:nvSpPr>
          <p:cNvPr id="4" name="Rectangle 3"/>
          <p:cNvSpPr/>
          <p:nvPr/>
        </p:nvSpPr>
        <p:spPr>
          <a:xfrm>
            <a:off x="196774" y="5118104"/>
            <a:ext cx="4532516" cy="656590"/>
          </a:xfrm>
          <a:prstGeom prst="rect">
            <a:avLst/>
          </a:prstGeom>
          <a:no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a:endParaRPr lang="en-US"/>
          </a:p>
        </p:txBody>
      </p:sp>
      <p:sp>
        <p:nvSpPr>
          <p:cNvPr id="12" name="TextBox 11">
            <a:extLst>
              <a:ext uri="{FF2B5EF4-FFF2-40B4-BE49-F238E27FC236}">
                <a16:creationId xmlns:a16="http://schemas.microsoft.com/office/drawing/2014/main" id="{FAAB041A-E338-4CA1-AB47-F3AAB59F7FFD}"/>
              </a:ext>
            </a:extLst>
          </p:cNvPr>
          <p:cNvSpPr txBox="1"/>
          <p:nvPr/>
        </p:nvSpPr>
        <p:spPr>
          <a:xfrm>
            <a:off x="4790088" y="2231125"/>
            <a:ext cx="6991296" cy="1826654"/>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2801" dirty="0"/>
              <a:t>Field Course #3:  Scoggins Dam Engineering Geology in the Cascadia Subduction Zone / Networking Opportunity</a:t>
            </a:r>
          </a:p>
        </p:txBody>
      </p:sp>
      <p:pic>
        <p:nvPicPr>
          <p:cNvPr id="16" name="Picture 15">
            <a:extLst>
              <a:ext uri="{FF2B5EF4-FFF2-40B4-BE49-F238E27FC236}">
                <a16:creationId xmlns:a16="http://schemas.microsoft.com/office/drawing/2014/main" id="{68080223-1B89-F7B1-05D4-7BE25D52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32" y="146167"/>
            <a:ext cx="2206723" cy="1497023"/>
          </a:xfrm>
          <a:prstGeom prst="rect">
            <a:avLst/>
          </a:prstGeom>
        </p:spPr>
      </p:pic>
      <p:pic>
        <p:nvPicPr>
          <p:cNvPr id="10" name="Picture 9" descr="A body of water with trees around it&#10;&#10;Description automatically generated with low confidence">
            <a:extLst>
              <a:ext uri="{FF2B5EF4-FFF2-40B4-BE49-F238E27FC236}">
                <a16:creationId xmlns:a16="http://schemas.microsoft.com/office/drawing/2014/main" id="{D4FF8399-7C98-33BE-ED45-4F0A222CA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67" y="2308752"/>
            <a:ext cx="4195482" cy="3137647"/>
          </a:xfrm>
          <a:prstGeom prst="rect">
            <a:avLst/>
          </a:prstGeom>
        </p:spPr>
      </p:pic>
      <p:pic>
        <p:nvPicPr>
          <p:cNvPr id="26" name="Picture 25">
            <a:extLst>
              <a:ext uri="{FF2B5EF4-FFF2-40B4-BE49-F238E27FC236}">
                <a16:creationId xmlns:a16="http://schemas.microsoft.com/office/drawing/2014/main" id="{014D830F-2205-BA1D-717B-00DF15523CAE}"/>
              </a:ext>
            </a:extLst>
          </p:cNvPr>
          <p:cNvPicPr>
            <a:picLocks noChangeAspect="1"/>
          </p:cNvPicPr>
          <p:nvPr/>
        </p:nvPicPr>
        <p:blipFill rotWithShape="1">
          <a:blip r:embed="rId5"/>
          <a:srcRect t="5243" b="18133"/>
          <a:stretch/>
        </p:blipFill>
        <p:spPr>
          <a:xfrm>
            <a:off x="296886" y="5774694"/>
            <a:ext cx="4270337" cy="2440067"/>
          </a:xfrm>
          <a:prstGeom prst="rect">
            <a:avLst/>
          </a:prstGeom>
        </p:spPr>
      </p:pic>
      <p:sp>
        <p:nvSpPr>
          <p:cNvPr id="28" name="TextBox 27">
            <a:extLst>
              <a:ext uri="{FF2B5EF4-FFF2-40B4-BE49-F238E27FC236}">
                <a16:creationId xmlns:a16="http://schemas.microsoft.com/office/drawing/2014/main" id="{A87D27BF-02CE-A08F-3918-CC53FD93DCBF}"/>
              </a:ext>
            </a:extLst>
          </p:cNvPr>
          <p:cNvSpPr txBox="1"/>
          <p:nvPr/>
        </p:nvSpPr>
        <p:spPr>
          <a:xfrm>
            <a:off x="4829402" y="5633909"/>
            <a:ext cx="6991296" cy="1395638"/>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2801" dirty="0"/>
              <a:t>Field Course #4:   Mt St Helens - Highlights of the 1980 Eruption and Engineering Geology after the Event</a:t>
            </a:r>
          </a:p>
        </p:txBody>
      </p:sp>
    </p:spTree>
    <p:extLst>
      <p:ext uri="{BB962C8B-B14F-4D97-AF65-F5344CB8AC3E}">
        <p14:creationId xmlns:p14="http://schemas.microsoft.com/office/powerpoint/2010/main" val="3554799188"/>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20">
            <a:extLst>
              <a:ext uri="{FF2B5EF4-FFF2-40B4-BE49-F238E27FC236}">
                <a16:creationId xmlns:a16="http://schemas.microsoft.com/office/drawing/2014/main" id="{904D4484-C7AD-4441-A7E5-229DBC6725C6}"/>
              </a:ext>
            </a:extLst>
          </p:cNvPr>
          <p:cNvSpPr/>
          <p:nvPr/>
        </p:nvSpPr>
        <p:spPr>
          <a:xfrm>
            <a:off x="-56024" y="1772893"/>
            <a:ext cx="13060823" cy="7154062"/>
          </a:xfrm>
          <a:prstGeom prst="rect">
            <a:avLst/>
          </a:prstGeom>
          <a:solidFill>
            <a:srgbClr val="AECA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0" name="Shape 120"/>
          <p:cNvSpPr/>
          <p:nvPr/>
        </p:nvSpPr>
        <p:spPr>
          <a:xfrm>
            <a:off x="-56024" y="-18064"/>
            <a:ext cx="13060824" cy="1790957"/>
          </a:xfrm>
          <a:prstGeom prst="rect">
            <a:avLst/>
          </a:prstGeom>
          <a:gradFill>
            <a:gsLst>
              <a:gs pos="0">
                <a:schemeClr val="bg2">
                  <a:lumMod val="20000"/>
                  <a:lumOff val="80000"/>
                </a:schemeClr>
              </a:gs>
              <a:gs pos="63000">
                <a:srgbClr val="173F73"/>
              </a:gs>
            </a:gsLst>
            <a:lin ang="174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1" name="Shape 121"/>
          <p:cNvSpPr/>
          <p:nvPr/>
        </p:nvSpPr>
        <p:spPr>
          <a:xfrm>
            <a:off x="-56024" y="8926955"/>
            <a:ext cx="13060824"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2" name="Shape 122"/>
          <p:cNvSpPr/>
          <p:nvPr/>
        </p:nvSpPr>
        <p:spPr>
          <a:xfrm>
            <a:off x="4718622" y="306597"/>
            <a:ext cx="5971053"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SPECIAL EVENT</a:t>
            </a:r>
            <a:endParaRPr sz="4001" dirty="0"/>
          </a:p>
        </p:txBody>
      </p:sp>
      <p:sp>
        <p:nvSpPr>
          <p:cNvPr id="123" name="Shape 123"/>
          <p:cNvSpPr/>
          <p:nvPr/>
        </p:nvSpPr>
        <p:spPr>
          <a:xfrm>
            <a:off x="1705524" y="8926955"/>
            <a:ext cx="10448860" cy="8238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sp>
        <p:nvSpPr>
          <p:cNvPr id="4" name="Rectangle 3"/>
          <p:cNvSpPr/>
          <p:nvPr/>
        </p:nvSpPr>
        <p:spPr>
          <a:xfrm>
            <a:off x="196774" y="5118104"/>
            <a:ext cx="4532516" cy="656590"/>
          </a:xfrm>
          <a:prstGeom prst="rect">
            <a:avLst/>
          </a:prstGeom>
          <a:no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a:endParaRPr lang="en-US"/>
          </a:p>
        </p:txBody>
      </p:sp>
      <p:pic>
        <p:nvPicPr>
          <p:cNvPr id="16" name="Picture 15">
            <a:extLst>
              <a:ext uri="{FF2B5EF4-FFF2-40B4-BE49-F238E27FC236}">
                <a16:creationId xmlns:a16="http://schemas.microsoft.com/office/drawing/2014/main" id="{68080223-1B89-F7B1-05D4-7BE25D52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74" y="215889"/>
            <a:ext cx="2206723" cy="1497023"/>
          </a:xfrm>
          <a:prstGeom prst="rect">
            <a:avLst/>
          </a:prstGeom>
        </p:spPr>
      </p:pic>
      <p:sp>
        <p:nvSpPr>
          <p:cNvPr id="19" name="TextBox 18">
            <a:extLst>
              <a:ext uri="{FF2B5EF4-FFF2-40B4-BE49-F238E27FC236}">
                <a16:creationId xmlns:a16="http://schemas.microsoft.com/office/drawing/2014/main" id="{B3E33132-053A-21E3-856E-D49FAB05DBAE}"/>
              </a:ext>
            </a:extLst>
          </p:cNvPr>
          <p:cNvSpPr txBox="1"/>
          <p:nvPr/>
        </p:nvSpPr>
        <p:spPr>
          <a:xfrm>
            <a:off x="2894106" y="1983520"/>
            <a:ext cx="7216588"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latin typeface="open sans" panose="020F0502020204030204" pitchFamily="34" charset="0"/>
              </a:rPr>
              <a:t>“Taste the Terroir”</a:t>
            </a:r>
            <a:br>
              <a:rPr lang="en-US" dirty="0"/>
            </a:br>
            <a:r>
              <a:rPr lang="en-US" sz="2000" dirty="0">
                <a:latin typeface="open sans" panose="020B0606030504020204" pitchFamily="34" charset="0"/>
              </a:rPr>
              <a:t>Wednesday, September 20, 2023</a:t>
            </a:r>
            <a:br>
              <a:rPr lang="en-US" sz="2000" dirty="0"/>
            </a:br>
            <a:r>
              <a:rPr lang="en-US" sz="2000" dirty="0">
                <a:latin typeface="open sans" panose="020B0606030504020204" pitchFamily="34" charset="0"/>
              </a:rPr>
              <a:t>6:00-10:00pm</a:t>
            </a:r>
            <a:endParaRPr lang="en-US" sz="2000" dirty="0"/>
          </a:p>
        </p:txBody>
      </p:sp>
      <p:sp>
        <p:nvSpPr>
          <p:cNvPr id="22" name="TextBox 21">
            <a:extLst>
              <a:ext uri="{FF2B5EF4-FFF2-40B4-BE49-F238E27FC236}">
                <a16:creationId xmlns:a16="http://schemas.microsoft.com/office/drawing/2014/main" id="{8F107C67-DD96-D96E-5145-32FE66364A88}"/>
              </a:ext>
            </a:extLst>
          </p:cNvPr>
          <p:cNvSpPr txBox="1"/>
          <p:nvPr/>
        </p:nvSpPr>
        <p:spPr>
          <a:xfrm>
            <a:off x="235810" y="6559651"/>
            <a:ext cx="12495452"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1600" dirty="0"/>
              <a:t>Escape the city for an evening and join us for a wonderful outing to the picturesque vineyard at the Oswego Hills Winery. Learn about the local terroir and taste the wines of the Willamette Valley, named wine region of the year for the world in 2017 by Wine Enthusiast. Our very own Dr. Scott Burns will lead the wine tasting as he explains the importance of terroir, that is the relationship between geology, soil, climate, and wine. Scott is the past IAEG President, past AEG President, and has established himself as the local expert on terroir in the Willamette Valley. Wine tasting will be accompanied by appetizers and followed by dinner. Local craft beer will also be available. Transportation to and from the event will be provided. Please join us for what promises to be a fun and memorable evening as we showcase our region’s geology and wine in the beautiful setting of the Oswego Hills Winery!</a:t>
            </a:r>
          </a:p>
        </p:txBody>
      </p:sp>
      <p:pic>
        <p:nvPicPr>
          <p:cNvPr id="6146" name="Picture 2" descr="Oswego Hills Vineyard and Winery Venue Walk-Through | West Linn Oregon -  YouTube">
            <a:extLst>
              <a:ext uri="{FF2B5EF4-FFF2-40B4-BE49-F238E27FC236}">
                <a16:creationId xmlns:a16="http://schemas.microsoft.com/office/drawing/2014/main" id="{AA792E7C-DBFA-ED2F-59B6-C2A854365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06" y="3332459"/>
            <a:ext cx="5617761" cy="315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07248"/>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20">
            <a:extLst>
              <a:ext uri="{FF2B5EF4-FFF2-40B4-BE49-F238E27FC236}">
                <a16:creationId xmlns:a16="http://schemas.microsoft.com/office/drawing/2014/main" id="{5AA41759-1CF9-0647-8C53-005B48B35DE1}"/>
              </a:ext>
            </a:extLst>
          </p:cNvPr>
          <p:cNvSpPr/>
          <p:nvPr/>
        </p:nvSpPr>
        <p:spPr>
          <a:xfrm>
            <a:off x="0" y="1772893"/>
            <a:ext cx="13004800" cy="7154062"/>
          </a:xfrm>
          <a:prstGeom prst="rect">
            <a:avLst/>
          </a:prstGeom>
          <a:solidFill>
            <a:srgbClr val="AECA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0" name="Shape 120"/>
          <p:cNvSpPr/>
          <p:nvPr/>
        </p:nvSpPr>
        <p:spPr>
          <a:xfrm>
            <a:off x="0" y="-18064"/>
            <a:ext cx="13004800" cy="1790957"/>
          </a:xfrm>
          <a:prstGeom prst="rect">
            <a:avLst/>
          </a:prstGeom>
          <a:gradFill>
            <a:gsLst>
              <a:gs pos="0">
                <a:schemeClr val="bg2">
                  <a:lumMod val="20000"/>
                  <a:lumOff val="80000"/>
                </a:schemeClr>
              </a:gs>
              <a:gs pos="63000">
                <a:srgbClr val="173F73"/>
              </a:gs>
            </a:gsLst>
            <a:lin ang="168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1" name="Shape 121"/>
          <p:cNvSpPr/>
          <p:nvPr/>
        </p:nvSpPr>
        <p:spPr>
          <a:xfrm>
            <a:off x="-2" y="8926955"/>
            <a:ext cx="13004801"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2" name="Shape 122"/>
          <p:cNvSpPr/>
          <p:nvPr/>
        </p:nvSpPr>
        <p:spPr>
          <a:xfrm>
            <a:off x="5644030" y="228015"/>
            <a:ext cx="5971053"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Portland Fun Facts</a:t>
            </a:r>
            <a:endParaRPr sz="4001" dirty="0"/>
          </a:p>
        </p:txBody>
      </p:sp>
      <p:sp>
        <p:nvSpPr>
          <p:cNvPr id="123" name="Shape 123"/>
          <p:cNvSpPr/>
          <p:nvPr/>
        </p:nvSpPr>
        <p:spPr>
          <a:xfrm>
            <a:off x="1705524" y="8926955"/>
            <a:ext cx="10448860" cy="8238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21" y="2262857"/>
            <a:ext cx="5263995" cy="3511837"/>
          </a:xfrm>
          <a:prstGeom prst="rect">
            <a:avLst/>
          </a:prstGeom>
          <a:ln>
            <a:solidFill>
              <a:schemeClr val="bg1"/>
            </a:solidFill>
          </a:ln>
        </p:spPr>
      </p:pic>
      <p:sp>
        <p:nvSpPr>
          <p:cNvPr id="4" name="Rectangle 3"/>
          <p:cNvSpPr/>
          <p:nvPr/>
        </p:nvSpPr>
        <p:spPr>
          <a:xfrm>
            <a:off x="196774" y="5118104"/>
            <a:ext cx="4532516" cy="656590"/>
          </a:xfrm>
          <a:prstGeom prst="rect">
            <a:avLst/>
          </a:prstGeom>
          <a:no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a:endParaRPr lang="en-US"/>
          </a:p>
        </p:txBody>
      </p:sp>
      <p:sp>
        <p:nvSpPr>
          <p:cNvPr id="3" name="TextBox 2">
            <a:extLst>
              <a:ext uri="{FF2B5EF4-FFF2-40B4-BE49-F238E27FC236}">
                <a16:creationId xmlns:a16="http://schemas.microsoft.com/office/drawing/2014/main" id="{FAAB041A-E338-4CA1-AB47-F3AAB59F7FFD}"/>
              </a:ext>
            </a:extLst>
          </p:cNvPr>
          <p:cNvSpPr txBox="1"/>
          <p:nvPr/>
        </p:nvSpPr>
        <p:spPr>
          <a:xfrm>
            <a:off x="5819316" y="2381626"/>
            <a:ext cx="6769532" cy="1826654"/>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801" dirty="0">
                <a:ea typeface="+mn-lt"/>
                <a:cs typeface="+mn-lt"/>
              </a:rPr>
              <a:t>Portland is home to the world’s largest independently owned bookstore</a:t>
            </a:r>
          </a:p>
          <a:p>
            <a:r>
              <a:rPr lang="en-US" sz="2801" dirty="0">
                <a:ea typeface="+mn-lt"/>
                <a:cs typeface="+mn-lt"/>
              </a:rPr>
              <a:t>Powell’s Books</a:t>
            </a:r>
            <a:endParaRPr lang="en-US" sz="2801" dirty="0"/>
          </a:p>
        </p:txBody>
      </p:sp>
      <p:pic>
        <p:nvPicPr>
          <p:cNvPr id="15" name="Picture 14">
            <a:extLst>
              <a:ext uri="{FF2B5EF4-FFF2-40B4-BE49-F238E27FC236}">
                <a16:creationId xmlns:a16="http://schemas.microsoft.com/office/drawing/2014/main" id="{59F70A93-8676-C141-BC32-C97621ACE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636" y="5349924"/>
            <a:ext cx="6312184" cy="3245515"/>
          </a:xfrm>
          <a:prstGeom prst="rect">
            <a:avLst/>
          </a:prstGeom>
        </p:spPr>
      </p:pic>
      <p:sp>
        <p:nvSpPr>
          <p:cNvPr id="17" name="TextBox 16">
            <a:extLst>
              <a:ext uri="{FF2B5EF4-FFF2-40B4-BE49-F238E27FC236}">
                <a16:creationId xmlns:a16="http://schemas.microsoft.com/office/drawing/2014/main" id="{172CA8D6-9D4D-A748-89CD-681B2D0008D6}"/>
              </a:ext>
            </a:extLst>
          </p:cNvPr>
          <p:cNvSpPr txBox="1"/>
          <p:nvPr/>
        </p:nvSpPr>
        <p:spPr>
          <a:xfrm>
            <a:off x="268097" y="6972681"/>
            <a:ext cx="5838443" cy="9646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801" dirty="0">
                <a:solidFill>
                  <a:schemeClr val="tx1"/>
                </a:solidFill>
                <a:ea typeface="+mn-lt"/>
                <a:cs typeface="+mn-lt"/>
              </a:rPr>
              <a:t>The Portland metro area is home to </a:t>
            </a:r>
            <a:r>
              <a:rPr lang="en-US" sz="2801" b="1" dirty="0">
                <a:solidFill>
                  <a:schemeClr val="tx1"/>
                </a:solidFill>
                <a:ea typeface="+mn-lt"/>
                <a:cs typeface="+mn-lt"/>
              </a:rPr>
              <a:t>117 </a:t>
            </a:r>
            <a:r>
              <a:rPr lang="en-US" sz="2801" dirty="0">
                <a:solidFill>
                  <a:schemeClr val="tx1"/>
                </a:solidFill>
                <a:ea typeface="+mn-lt"/>
                <a:cs typeface="+mn-lt"/>
              </a:rPr>
              <a:t>breweries</a:t>
            </a:r>
            <a:endParaRPr lang="en-US" sz="2801" dirty="0">
              <a:solidFill>
                <a:schemeClr val="tx1"/>
              </a:solidFill>
            </a:endParaRPr>
          </a:p>
        </p:txBody>
      </p:sp>
      <p:pic>
        <p:nvPicPr>
          <p:cNvPr id="16" name="Picture 15">
            <a:extLst>
              <a:ext uri="{FF2B5EF4-FFF2-40B4-BE49-F238E27FC236}">
                <a16:creationId xmlns:a16="http://schemas.microsoft.com/office/drawing/2014/main" id="{A9728716-609E-27DB-B2E5-1F34E3E6F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2" y="93412"/>
            <a:ext cx="2206723" cy="1497023"/>
          </a:xfrm>
          <a:prstGeom prst="rect">
            <a:avLst/>
          </a:prstGeom>
        </p:spPr>
      </p:pic>
    </p:spTree>
    <p:extLst>
      <p:ext uri="{BB962C8B-B14F-4D97-AF65-F5344CB8AC3E}">
        <p14:creationId xmlns:p14="http://schemas.microsoft.com/office/powerpoint/2010/main" val="1973677394"/>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20">
            <a:extLst>
              <a:ext uri="{FF2B5EF4-FFF2-40B4-BE49-F238E27FC236}">
                <a16:creationId xmlns:a16="http://schemas.microsoft.com/office/drawing/2014/main" id="{BFE2444E-576F-4F4A-A75A-F017862BEAAD}"/>
              </a:ext>
            </a:extLst>
          </p:cNvPr>
          <p:cNvSpPr/>
          <p:nvPr/>
        </p:nvSpPr>
        <p:spPr>
          <a:xfrm>
            <a:off x="0" y="1772893"/>
            <a:ext cx="13004800" cy="7154062"/>
          </a:xfrm>
          <a:prstGeom prst="rect">
            <a:avLst/>
          </a:prstGeom>
          <a:solidFill>
            <a:srgbClr val="AECA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20" name="Shape 120"/>
          <p:cNvSpPr/>
          <p:nvPr/>
        </p:nvSpPr>
        <p:spPr>
          <a:xfrm>
            <a:off x="0" y="-18064"/>
            <a:ext cx="13004800" cy="1790957"/>
          </a:xfrm>
          <a:prstGeom prst="rect">
            <a:avLst/>
          </a:prstGeom>
          <a:gradFill>
            <a:gsLst>
              <a:gs pos="0">
                <a:schemeClr val="bg2">
                  <a:lumMod val="20000"/>
                  <a:lumOff val="80000"/>
                </a:schemeClr>
              </a:gs>
              <a:gs pos="63000">
                <a:srgbClr val="173F73"/>
              </a:gs>
            </a:gsLst>
            <a:lin ang="168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1" name="Shape 121"/>
          <p:cNvSpPr/>
          <p:nvPr/>
        </p:nvSpPr>
        <p:spPr>
          <a:xfrm>
            <a:off x="-1" y="8926955"/>
            <a:ext cx="13004800"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122" name="Shape 122"/>
          <p:cNvSpPr/>
          <p:nvPr/>
        </p:nvSpPr>
        <p:spPr>
          <a:xfrm>
            <a:off x="5124397" y="191474"/>
            <a:ext cx="5971053"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Portland Geology Fact</a:t>
            </a:r>
            <a:endParaRPr sz="4001" dirty="0"/>
          </a:p>
        </p:txBody>
      </p:sp>
      <p:sp>
        <p:nvSpPr>
          <p:cNvPr id="123" name="Shape 123"/>
          <p:cNvSpPr/>
          <p:nvPr/>
        </p:nvSpPr>
        <p:spPr>
          <a:xfrm>
            <a:off x="1705524" y="8926955"/>
            <a:ext cx="10448860" cy="8238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1300545">
              <a:defRPr sz="4500">
                <a:solidFill>
                  <a:srgbClr val="FFFFFF"/>
                </a:solidFill>
                <a:latin typeface="Trebuchet MS"/>
                <a:ea typeface="Trebuchet MS"/>
                <a:cs typeface="Trebuchet MS"/>
                <a:sym typeface="Trebuchet MS"/>
              </a:defRPr>
            </a:pPr>
            <a:r>
              <a:rPr lang="en-US" sz="4100" dirty="0"/>
              <a:t>Portland</a:t>
            </a:r>
            <a:r>
              <a:rPr sz="4100" dirty="0"/>
              <a:t>, </a:t>
            </a:r>
            <a:r>
              <a:rPr lang="en-US" sz="4100" dirty="0"/>
              <a:t>Oregon</a:t>
            </a:r>
            <a:r>
              <a:rPr sz="4100" dirty="0"/>
              <a:t> - September </a:t>
            </a:r>
            <a:r>
              <a:rPr lang="en-US" sz="4100" dirty="0"/>
              <a:t>19</a:t>
            </a:r>
            <a:r>
              <a:rPr sz="4100" dirty="0"/>
              <a:t>-2</a:t>
            </a:r>
            <a:r>
              <a:rPr lang="en-US" sz="4100" dirty="0"/>
              <a:t>4</a:t>
            </a:r>
            <a:r>
              <a:rPr sz="4100" dirty="0"/>
              <a:t>, 202</a:t>
            </a:r>
            <a:r>
              <a:rPr lang="en-US" sz="4100" dirty="0"/>
              <a:t>3</a:t>
            </a:r>
            <a:r>
              <a:rPr sz="4500" dirty="0"/>
              <a:t> </a:t>
            </a:r>
          </a:p>
        </p:txBody>
      </p:sp>
      <p:pic>
        <p:nvPicPr>
          <p:cNvPr id="2" name="Picture 1" descr="COLOR_PHOTO_OF_MOUNT_TABOR_TAKEN_IN_THE_LATE_19TH_CENTURY_BY_FRENCH_PHOTOGRAPHER,_BONFILS._צילום_צבע_מסוף_המאה_ה19_של_הצלם_הצרפתי_בונפיס_אשר_תעד_במצלמD311-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714" y="2426004"/>
            <a:ext cx="7387872" cy="5382403"/>
          </a:xfrm>
          <a:prstGeom prst="rect">
            <a:avLst/>
          </a:prstGeom>
          <a:ln>
            <a:solidFill>
              <a:schemeClr val="bg1"/>
            </a:solidFill>
          </a:ln>
        </p:spPr>
      </p:pic>
      <p:sp>
        <p:nvSpPr>
          <p:cNvPr id="10" name="TextBox 9">
            <a:extLst>
              <a:ext uri="{FF2B5EF4-FFF2-40B4-BE49-F238E27FC236}">
                <a16:creationId xmlns:a16="http://schemas.microsoft.com/office/drawing/2014/main" id="{FAAB041A-E338-4CA1-AB47-F3AAB59F7FFD}"/>
              </a:ext>
            </a:extLst>
          </p:cNvPr>
          <p:cNvSpPr txBox="1"/>
          <p:nvPr/>
        </p:nvSpPr>
        <p:spPr>
          <a:xfrm>
            <a:off x="6179690" y="7888165"/>
            <a:ext cx="5974694" cy="595035"/>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3200" dirty="0">
                <a:solidFill>
                  <a:schemeClr val="tx1"/>
                </a:solidFill>
                <a:ea typeface="+mn-lt"/>
                <a:cs typeface="+mn-lt"/>
              </a:rPr>
              <a:t>Mt Tabor Park, East Portland</a:t>
            </a:r>
            <a:endParaRPr lang="en-US" sz="3200" dirty="0">
              <a:solidFill>
                <a:schemeClr val="tx1"/>
              </a:solidFill>
            </a:endParaRPr>
          </a:p>
        </p:txBody>
      </p:sp>
      <p:sp>
        <p:nvSpPr>
          <p:cNvPr id="4" name="Rectangle 3"/>
          <p:cNvSpPr/>
          <p:nvPr/>
        </p:nvSpPr>
        <p:spPr>
          <a:xfrm>
            <a:off x="196774" y="5118104"/>
            <a:ext cx="4532516" cy="656590"/>
          </a:xfrm>
          <a:prstGeom prst="rect">
            <a:avLst/>
          </a:prstGeom>
          <a:no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a:endParaRPr lang="en-US"/>
          </a:p>
        </p:txBody>
      </p:sp>
      <p:sp>
        <p:nvSpPr>
          <p:cNvPr id="3" name="TextBox 2">
            <a:extLst>
              <a:ext uri="{FF2B5EF4-FFF2-40B4-BE49-F238E27FC236}">
                <a16:creationId xmlns:a16="http://schemas.microsoft.com/office/drawing/2014/main" id="{FAAB041A-E338-4CA1-AB47-F3AAB59F7FFD}"/>
              </a:ext>
            </a:extLst>
          </p:cNvPr>
          <p:cNvSpPr txBox="1"/>
          <p:nvPr/>
        </p:nvSpPr>
        <p:spPr>
          <a:xfrm>
            <a:off x="492593" y="3492468"/>
            <a:ext cx="4431961" cy="3180999"/>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4001" dirty="0">
                <a:ea typeface="+mn-lt"/>
                <a:cs typeface="+mn-lt"/>
              </a:rPr>
              <a:t>Portland is one of two US cities to have a dormant volcano within its limits</a:t>
            </a:r>
            <a:endParaRPr lang="en-US" sz="4001" dirty="0"/>
          </a:p>
        </p:txBody>
      </p:sp>
      <p:pic>
        <p:nvPicPr>
          <p:cNvPr id="12" name="Picture 11">
            <a:extLst>
              <a:ext uri="{FF2B5EF4-FFF2-40B4-BE49-F238E27FC236}">
                <a16:creationId xmlns:a16="http://schemas.microsoft.com/office/drawing/2014/main" id="{05E715FF-E6B3-38FC-C90B-9DEBE3C9A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88" y="156473"/>
            <a:ext cx="2206723" cy="1497023"/>
          </a:xfrm>
          <a:prstGeom prst="rect">
            <a:avLst/>
          </a:prstGeom>
        </p:spPr>
      </p:pic>
    </p:spTree>
    <p:extLst>
      <p:ext uri="{BB962C8B-B14F-4D97-AF65-F5344CB8AC3E}">
        <p14:creationId xmlns:p14="http://schemas.microsoft.com/office/powerpoint/2010/main" val="1874473333"/>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p:nvPr/>
        </p:nvSpPr>
        <p:spPr>
          <a:xfrm>
            <a:off x="-36126" y="8901555"/>
            <a:ext cx="13077053" cy="816416"/>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dirty="0"/>
          </a:p>
        </p:txBody>
      </p:sp>
      <p:sp>
        <p:nvSpPr>
          <p:cNvPr id="160" name="Shape 160"/>
          <p:cNvSpPr/>
          <p:nvPr/>
        </p:nvSpPr>
        <p:spPr>
          <a:xfrm>
            <a:off x="5740348" y="295451"/>
            <a:ext cx="6847896" cy="1547343"/>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algn="l" defTabSz="1300545">
              <a:defRPr sz="4600">
                <a:solidFill>
                  <a:srgbClr val="FFFFFF"/>
                </a:solidFill>
                <a:latin typeface="Trebuchet MS"/>
                <a:ea typeface="Trebuchet MS"/>
                <a:cs typeface="Trebuchet MS"/>
                <a:sym typeface="Trebuchet MS"/>
              </a:defRPr>
            </a:pPr>
            <a:r>
              <a:rPr sz="4601"/>
              <a:t>AEG 2021 Annual Meeting</a:t>
            </a:r>
          </a:p>
          <a:p>
            <a:pPr defTabSz="1300545">
              <a:defRPr sz="4600">
                <a:solidFill>
                  <a:srgbClr val="FFFFFF"/>
                </a:solidFill>
                <a:latin typeface="Trebuchet MS"/>
                <a:ea typeface="Trebuchet MS"/>
                <a:cs typeface="Trebuchet MS"/>
                <a:sym typeface="Trebuchet MS"/>
              </a:defRPr>
            </a:pPr>
            <a:r>
              <a:rPr sz="4601"/>
              <a:t>Westin Meetings</a:t>
            </a:r>
          </a:p>
        </p:txBody>
      </p:sp>
      <p:sp>
        <p:nvSpPr>
          <p:cNvPr id="161" name="Shape 161"/>
          <p:cNvSpPr/>
          <p:nvPr/>
        </p:nvSpPr>
        <p:spPr>
          <a:xfrm>
            <a:off x="1277970" y="8939938"/>
            <a:ext cx="10448860" cy="76225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defTabSz="1300545">
              <a:defRPr sz="4500">
                <a:solidFill>
                  <a:srgbClr val="FFFFFF"/>
                </a:solidFill>
                <a:latin typeface="Trebuchet MS"/>
                <a:ea typeface="Trebuchet MS"/>
                <a:cs typeface="Trebuchet MS"/>
                <a:sym typeface="Trebuchet MS"/>
              </a:defRPr>
            </a:pPr>
            <a:r>
              <a:rPr lang="en-US" sz="4100" dirty="0"/>
              <a:t>Going to be an Unforgettable Experience! </a:t>
            </a:r>
            <a:endParaRPr sz="4500" dirty="0"/>
          </a:p>
        </p:txBody>
      </p:sp>
      <p:pic>
        <p:nvPicPr>
          <p:cNvPr id="2" name="Picture 1">
            <a:extLst>
              <a:ext uri="{FF2B5EF4-FFF2-40B4-BE49-F238E27FC236}">
                <a16:creationId xmlns:a16="http://schemas.microsoft.com/office/drawing/2014/main" id="{F2E19525-25EA-5948-8AEB-DAB58A92181D}"/>
              </a:ext>
            </a:extLst>
          </p:cNvPr>
          <p:cNvPicPr>
            <a:picLocks noChangeAspect="1"/>
          </p:cNvPicPr>
          <p:nvPr/>
        </p:nvPicPr>
        <p:blipFill rotWithShape="1">
          <a:blip r:embed="rId2"/>
          <a:srcRect b="5050"/>
          <a:stretch/>
        </p:blipFill>
        <p:spPr>
          <a:xfrm>
            <a:off x="-36129" y="1060380"/>
            <a:ext cx="13077055" cy="7879558"/>
          </a:xfrm>
          <a:prstGeom prst="rect">
            <a:avLst/>
          </a:prstGeom>
        </p:spPr>
      </p:pic>
      <p:sp>
        <p:nvSpPr>
          <p:cNvPr id="19" name="Shape 120">
            <a:extLst>
              <a:ext uri="{FF2B5EF4-FFF2-40B4-BE49-F238E27FC236}">
                <a16:creationId xmlns:a16="http://schemas.microsoft.com/office/drawing/2014/main" id="{A3738F8B-8B6D-DC47-AD3F-0DDE10B11A31}"/>
              </a:ext>
            </a:extLst>
          </p:cNvPr>
          <p:cNvSpPr/>
          <p:nvPr/>
        </p:nvSpPr>
        <p:spPr>
          <a:xfrm>
            <a:off x="-36128" y="-18064"/>
            <a:ext cx="13004800" cy="1790957"/>
          </a:xfrm>
          <a:prstGeom prst="rect">
            <a:avLst/>
          </a:prstGeom>
          <a:gradFill>
            <a:gsLst>
              <a:gs pos="0">
                <a:schemeClr val="bg2">
                  <a:lumMod val="20000"/>
                  <a:lumOff val="80000"/>
                </a:schemeClr>
              </a:gs>
              <a:gs pos="63000">
                <a:srgbClr val="173F73"/>
              </a:gs>
            </a:gsLst>
            <a:lin ang="1740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2400"/>
          </a:p>
        </p:txBody>
      </p:sp>
      <p:sp>
        <p:nvSpPr>
          <p:cNvPr id="20" name="Shape 122">
            <a:extLst>
              <a:ext uri="{FF2B5EF4-FFF2-40B4-BE49-F238E27FC236}">
                <a16:creationId xmlns:a16="http://schemas.microsoft.com/office/drawing/2014/main" id="{698B14EA-EA83-6B42-984F-70D3431B62D5}"/>
              </a:ext>
            </a:extLst>
          </p:cNvPr>
          <p:cNvSpPr/>
          <p:nvPr/>
        </p:nvSpPr>
        <p:spPr>
          <a:xfrm>
            <a:off x="3380163" y="115932"/>
            <a:ext cx="9332551" cy="1362677"/>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p>
            <a:pPr defTabSz="1300545">
              <a:defRPr sz="4600">
                <a:solidFill>
                  <a:srgbClr val="FFFFFF"/>
                </a:solidFill>
                <a:latin typeface="Trebuchet MS"/>
                <a:ea typeface="Trebuchet MS"/>
                <a:cs typeface="Trebuchet MS"/>
                <a:sym typeface="Trebuchet MS"/>
              </a:defRPr>
            </a:pPr>
            <a:r>
              <a:rPr sz="4001" dirty="0"/>
              <a:t>AEG 202</a:t>
            </a:r>
            <a:r>
              <a:rPr lang="en-US" sz="4001" dirty="0"/>
              <a:t>3</a:t>
            </a:r>
            <a:r>
              <a:rPr sz="4001" dirty="0"/>
              <a:t> Annual Meeting</a:t>
            </a:r>
          </a:p>
          <a:p>
            <a:pPr defTabSz="1300545">
              <a:defRPr sz="4600">
                <a:solidFill>
                  <a:srgbClr val="FFFFFF"/>
                </a:solidFill>
                <a:latin typeface="Trebuchet MS"/>
                <a:ea typeface="Trebuchet MS"/>
                <a:cs typeface="Trebuchet MS"/>
                <a:sym typeface="Trebuchet MS"/>
              </a:defRPr>
            </a:pPr>
            <a:r>
              <a:rPr lang="en-US" sz="4001" dirty="0"/>
              <a:t>Marriott Portland Downtown Waterfront</a:t>
            </a:r>
            <a:endParaRPr sz="4001" dirty="0"/>
          </a:p>
        </p:txBody>
      </p:sp>
      <p:sp>
        <p:nvSpPr>
          <p:cNvPr id="9" name="TextBox 8">
            <a:extLst>
              <a:ext uri="{FF2B5EF4-FFF2-40B4-BE49-F238E27FC236}">
                <a16:creationId xmlns:a16="http://schemas.microsoft.com/office/drawing/2014/main" id="{50DDA93B-75BD-E64E-86F5-1962C04B672A}"/>
              </a:ext>
            </a:extLst>
          </p:cNvPr>
          <p:cNvSpPr txBox="1"/>
          <p:nvPr/>
        </p:nvSpPr>
        <p:spPr>
          <a:xfrm>
            <a:off x="1970547" y="8003000"/>
            <a:ext cx="4203752" cy="595035"/>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3200" dirty="0">
                <a:solidFill>
                  <a:schemeClr val="bg1"/>
                </a:solidFill>
                <a:ea typeface="+mn-lt"/>
                <a:cs typeface="+mn-lt"/>
              </a:rPr>
              <a:t>Mt Hood (11,200’)</a:t>
            </a:r>
            <a:endParaRPr lang="en-US" sz="3200" dirty="0">
              <a:solidFill>
                <a:schemeClr val="bg1"/>
              </a:solidFill>
            </a:endParaRPr>
          </a:p>
        </p:txBody>
      </p:sp>
      <p:sp>
        <p:nvSpPr>
          <p:cNvPr id="3" name="Rectangle 2">
            <a:extLst>
              <a:ext uri="{FF2B5EF4-FFF2-40B4-BE49-F238E27FC236}">
                <a16:creationId xmlns:a16="http://schemas.microsoft.com/office/drawing/2014/main" id="{10D50A24-F288-7642-AA30-51BAE6821D12}"/>
              </a:ext>
            </a:extLst>
          </p:cNvPr>
          <p:cNvSpPr/>
          <p:nvPr/>
        </p:nvSpPr>
        <p:spPr>
          <a:xfrm>
            <a:off x="6174300" y="7823464"/>
            <a:ext cx="6502400" cy="954364"/>
          </a:xfrm>
          <a:prstGeom prst="rect">
            <a:avLst/>
          </a:prstGeom>
        </p:spPr>
        <p:txBody>
          <a:bodyPr>
            <a:spAutoFit/>
          </a:bodyPr>
          <a:lstStyle/>
          <a:p>
            <a:r>
              <a:rPr lang="en-US" sz="2801" i="1" dirty="0">
                <a:solidFill>
                  <a:schemeClr val="bg1"/>
                </a:solidFill>
                <a:ea typeface="+mn-lt"/>
                <a:cs typeface="+mn-lt"/>
              </a:rPr>
              <a:t>An active Cascade Volcano resides &lt; 50 miles from downtown Portland </a:t>
            </a:r>
            <a:endParaRPr lang="en-US" sz="2801" dirty="0">
              <a:solidFill>
                <a:schemeClr val="bg1"/>
              </a:solidFill>
            </a:endParaRPr>
          </a:p>
        </p:txBody>
      </p:sp>
      <p:pic>
        <p:nvPicPr>
          <p:cNvPr id="11" name="Picture 10">
            <a:extLst>
              <a:ext uri="{FF2B5EF4-FFF2-40B4-BE49-F238E27FC236}">
                <a16:creationId xmlns:a16="http://schemas.microsoft.com/office/drawing/2014/main" id="{31131D3D-4D2A-32AD-3E9D-13F3F6FAF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92" y="93412"/>
            <a:ext cx="2206723" cy="1497023"/>
          </a:xfrm>
          <a:prstGeom prst="rect">
            <a:avLst/>
          </a:prstGeom>
        </p:spPr>
      </p:pic>
    </p:spTree>
    <p:extLst>
      <p:ext uri="{BB962C8B-B14F-4D97-AF65-F5344CB8AC3E}">
        <p14:creationId xmlns:p14="http://schemas.microsoft.com/office/powerpoint/2010/main" val="1973040544"/>
      </p:ext>
    </p:extLst>
  </p:cSld>
  <p:clrMapOvr>
    <a:masterClrMapping/>
  </p:clrMapOvr>
  <mc:AlternateContent xmlns:mc="http://schemas.openxmlformats.org/markup-compatibility/2006" xmlns:p14="http://schemas.microsoft.com/office/powerpoint/2010/main">
    <mc:Choice Requires="p14">
      <p:transition spd="slow" p14:dur="8000" advClick="0" advTm="5000"/>
    </mc:Choice>
    <mc:Fallback xmlns="">
      <p:transition spd="slow" advClick="0" advTm="5000"/>
    </mc:Fallback>
  </mc:AlternateContent>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318</TotalTime>
  <Words>457</Words>
  <Application>Microsoft Macintosh PowerPoint</Application>
  <PresentationFormat>Custom</PresentationFormat>
  <Paragraphs>41</Paragraphs>
  <Slides>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Helvetica Light</vt:lpstr>
      <vt:lpstr>Lucida Grande</vt:lpstr>
      <vt:lpstr>open sans</vt:lpstr>
      <vt:lpstr>Trebuchet MS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Heather Clark</cp:lastModifiedBy>
  <cp:revision>37</cp:revision>
  <cp:lastPrinted>2020-01-31T23:45:26Z</cp:lastPrinted>
  <dcterms:modified xsi:type="dcterms:W3CDTF">2023-01-11T19:10:04Z</dcterms:modified>
</cp:coreProperties>
</file>